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7" r:id="rId2"/>
    <p:sldId id="632" r:id="rId3"/>
    <p:sldId id="303" r:id="rId4"/>
    <p:sldId id="636" r:id="rId5"/>
    <p:sldId id="634" r:id="rId6"/>
    <p:sldId id="635" r:id="rId7"/>
    <p:sldId id="639" r:id="rId8"/>
    <p:sldId id="637" r:id="rId9"/>
    <p:sldId id="638" r:id="rId10"/>
    <p:sldId id="62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F. Watkins" initials="LFW" lastIdx="2" clrIdx="0">
    <p:extLst>
      <p:ext uri="{19B8F6BF-5375-455C-9EA6-DF929625EA0E}">
        <p15:presenceInfo xmlns:p15="http://schemas.microsoft.com/office/powerpoint/2012/main" userId="S-1-5-21-986593963-1023692452-483988704-4943" providerId="AD"/>
      </p:ext>
    </p:extLst>
  </p:cmAuthor>
  <p:cmAuthor id="2" name="Dessislava H. Mladenova" initials="DHM" lastIdx="1" clrIdx="1">
    <p:extLst>
      <p:ext uri="{19B8F6BF-5375-455C-9EA6-DF929625EA0E}">
        <p15:presenceInfo xmlns:p15="http://schemas.microsoft.com/office/powerpoint/2012/main" userId="S-1-5-21-986593963-1023692452-483988704-8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1/21/2025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88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AE82F-02B6-4128-9085-E471959C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BD35D-A07D-F33C-3E22-C640204947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088D49-D707-089D-BE9A-CCD3DF8AE6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1A09B-C7CF-E7C6-A03F-F3E77B5FF6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7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53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26A61-93A9-14C0-C780-85218902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AD01DE-298C-DC49-BC28-EEFBEBAD5E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A6C356-7807-D0A6-0F6C-D066F6571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C3825-4952-4C37-86C0-78A6952FF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4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A3420-B733-E7E1-7597-0FB4A41C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38848E-8BEA-876D-36AD-3609E099D6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4A6813-A40D-AF82-4EF9-92D4750091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F86A3-8C81-6595-1CB1-C9D157EC5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70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3AB8A-0D70-1453-E251-BC05F9C0B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12628A-E5AD-94F1-B80B-FFF110256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45697-7430-9C28-42F9-F560CB3BF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E5996-5A67-7186-B486-B54DB6F3E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8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897A9-1A6D-EC62-C5BD-95EDCF5EF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62E48-CA8B-0800-04CA-1F4DCA5491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C6FB9E-1F52-DEF6-8F8A-464958D53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5E890-26CF-78E9-6C36-6317AA253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9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8ACCF-6315-1EAC-1467-36C6D5E21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8DB9E-272B-EA05-58B7-3F887BEF4F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65ACD4-55F3-9F9E-D00D-E493840E5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27E357-302C-B5DD-2C7C-1987CBEFA0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9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6A1EE-7439-CC84-430C-C76C3FB3B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B01D93-7FDD-5AC6-7B3A-264CAEE8E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07DF92-907D-2975-3EB8-C448FE512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513EB-C818-E9FD-BD15-C9432C238C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BE142-ED3E-47C3-8517-81D211C0D6B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36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4262542"/>
            <a:ext cx="7681913" cy="2194817"/>
          </a:xfrm>
        </p:spPr>
        <p:txBody>
          <a:bodyPr/>
          <a:lstStyle/>
          <a:p>
            <a:r>
              <a:rPr lang="en-US" sz="4400" dirty="0"/>
              <a:t>State Water Project Facility</a:t>
            </a:r>
            <a:br>
              <a:rPr lang="en-US" sz="4400" dirty="0"/>
            </a:br>
            <a:r>
              <a:rPr lang="en-US" sz="4400" dirty="0"/>
              <a:t>Golden Mussel Detection</a:t>
            </a:r>
            <a:br>
              <a:rPr lang="en-US" sz="4400" dirty="0"/>
            </a:br>
            <a:r>
              <a:rPr lang="en-US" sz="4400" dirty="0"/>
              <a:t>January 23, 2025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29CBB7-9640-8F67-B9BD-A6DCAD71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378" y="1330065"/>
            <a:ext cx="5302788" cy="409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82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12248-F235-3B44-0554-60E256C4C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7843-B7BF-A20D-00C8-28F795682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Mussel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8F9A1-A8F8-9A30-7B8E-433A1D15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904" y="960481"/>
            <a:ext cx="8382000" cy="7140416"/>
          </a:xfrm>
        </p:spPr>
        <p:txBody>
          <a:bodyPr/>
          <a:lstStyle/>
          <a:p>
            <a:r>
              <a:rPr lang="en-US" sz="3200" dirty="0"/>
              <a:t>In October 2024 golden mussels were discovered at Rough and Ready Island near the Port of Stockton</a:t>
            </a:r>
            <a:endParaRPr lang="en-US" dirty="0"/>
          </a:p>
          <a:p>
            <a:r>
              <a:rPr lang="en-US" dirty="0"/>
              <a:t>First North American detection and likely introduced via international shipping into the Port of Stockton</a:t>
            </a:r>
          </a:p>
          <a:p>
            <a:r>
              <a:rPr lang="en-US" dirty="0"/>
              <a:t>SWP facility detections</a:t>
            </a:r>
          </a:p>
          <a:p>
            <a:pPr lvl="1"/>
            <a:r>
              <a:rPr lang="en-US" dirty="0"/>
              <a:t>O’Neill Forebay below Check 12</a:t>
            </a:r>
          </a:p>
          <a:p>
            <a:pPr lvl="1"/>
            <a:r>
              <a:rPr lang="en-US" dirty="0"/>
              <a:t>O’Neill Forebay Outlet at Check 13</a:t>
            </a:r>
          </a:p>
          <a:p>
            <a:pPr lvl="1"/>
            <a:r>
              <a:rPr lang="en-US" dirty="0"/>
              <a:t>Skinner Fish Facility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5291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D0C1-94A9-4CF1-A4F0-7FDB4220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sz="3100" dirty="0"/>
              <a:t>Golden Mussel Detections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BC2B0-8D79-4F36-A87B-8DB556D5749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E8A34CF-0C89-EC10-9653-C75E67CD5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731520"/>
            <a:ext cx="7618649" cy="6035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F9671-B177-F2AB-A2C0-18DF8AF0D1BF}"/>
              </a:ext>
            </a:extLst>
          </p:cNvPr>
          <p:cNvSpPr txBox="1"/>
          <p:nvPr/>
        </p:nvSpPr>
        <p:spPr>
          <a:xfrm>
            <a:off x="1054359" y="5812971"/>
            <a:ext cx="1429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407201595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D326E-5516-D7D5-F87A-13BBCEB00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7681D-AFC5-2BF0-6619-354B185B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sz="3100" dirty="0"/>
              <a:t>Golden Mussel Detections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E7420-66D2-FD25-92EC-1AF6858B300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88B41F3-C320-76D6-4EA7-35AFD7B3B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731520"/>
            <a:ext cx="7716847" cy="60350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099955-B35A-87A7-8757-4FB27730564A}"/>
              </a:ext>
            </a:extLst>
          </p:cNvPr>
          <p:cNvSpPr txBox="1"/>
          <p:nvPr/>
        </p:nvSpPr>
        <p:spPr>
          <a:xfrm>
            <a:off x="5617029" y="731520"/>
            <a:ext cx="244462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January 2025</a:t>
            </a:r>
          </a:p>
        </p:txBody>
      </p:sp>
    </p:spTree>
    <p:extLst>
      <p:ext uri="{BB962C8B-B14F-4D97-AF65-F5344CB8AC3E}">
        <p14:creationId xmlns:p14="http://schemas.microsoft.com/office/powerpoint/2010/main" val="58915044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77D56-AAC5-E743-AEF2-D2A907DC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F83D9-1A69-99F5-E4D3-61EDB26BA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Golden Mussels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61B70-758A-CAE5-185A-D48FF1DF9D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904" y="960481"/>
            <a:ext cx="8382000" cy="7977569"/>
          </a:xfrm>
        </p:spPr>
        <p:txBody>
          <a:bodyPr/>
          <a:lstStyle/>
          <a:p>
            <a:r>
              <a:rPr lang="en-US" sz="3200" dirty="0"/>
              <a:t>Identified as one of the highest-risk invasive species globally</a:t>
            </a:r>
            <a:endParaRPr lang="en-US" dirty="0"/>
          </a:p>
          <a:p>
            <a:r>
              <a:rPr lang="en-US" dirty="0"/>
              <a:t>Similar in biology and impacts as quagga and zebra mussels</a:t>
            </a:r>
          </a:p>
          <a:p>
            <a:pPr lvl="1"/>
            <a:r>
              <a:rPr lang="en-US" dirty="0"/>
              <a:t>Biofouling of infrastructure</a:t>
            </a:r>
          </a:p>
          <a:p>
            <a:pPr lvl="1"/>
            <a:r>
              <a:rPr lang="en-US" dirty="0"/>
              <a:t>Ecological changes</a:t>
            </a:r>
          </a:p>
          <a:p>
            <a:pPr lvl="1"/>
            <a:r>
              <a:rPr lang="en-US" dirty="0"/>
              <a:t>Recreational impacts</a:t>
            </a:r>
          </a:p>
          <a:p>
            <a:r>
              <a:rPr lang="en-US" dirty="0"/>
              <a:t>Potential distribution</a:t>
            </a:r>
          </a:p>
          <a:p>
            <a:pPr lvl="1"/>
            <a:r>
              <a:rPr lang="en-US" dirty="0"/>
              <a:t>Can tolerate lower calcium and higher salinity than quagga and zebra mussels</a:t>
            </a:r>
          </a:p>
          <a:p>
            <a:pPr lvl="1"/>
            <a:r>
              <a:rPr lang="en-US" dirty="0"/>
              <a:t>All California freshwater lakes and brackish areas of San Francisco Bay Estuary at risk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58010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9D1AF-FE4C-BB29-1DA9-9904A17C5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AC085-B6D6-14CD-C918-7A8EAFAB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Golden Mussels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52B62-E17E-1CA1-5F55-31EA72333BF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7F9F44-7052-8BF5-FB7D-C8C611F38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96" y="1484383"/>
            <a:ext cx="3709100" cy="27859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43C58-AD0D-AA38-AC5F-ACF9D6EB813D}"/>
              </a:ext>
            </a:extLst>
          </p:cNvPr>
          <p:cNvSpPr txBox="1"/>
          <p:nvPr/>
        </p:nvSpPr>
        <p:spPr>
          <a:xfrm>
            <a:off x="158621" y="4634223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Golden Mussel shells collected in October 2024 at a water quality station at Rough &amp; Ready Island near Stockton in San Joaquin County, California, USA. Photo: Elizabeth Wells, Ph. D. (DWR)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66841-8F48-761F-246A-7735AD3C2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702" y="1472022"/>
            <a:ext cx="2743438" cy="2798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91332F-8574-BFF8-2CFC-C3ADB289C3B4}"/>
              </a:ext>
            </a:extLst>
          </p:cNvPr>
          <p:cNvSpPr txBox="1"/>
          <p:nvPr/>
        </p:nvSpPr>
        <p:spPr>
          <a:xfrm>
            <a:off x="4889242" y="463422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Shells of the invasive Golden Mussel (</a:t>
            </a:r>
            <a:r>
              <a:rPr lang="en-US" dirty="0" err="1"/>
              <a:t>Limnoperna</a:t>
            </a:r>
            <a:r>
              <a:rPr lang="en-US" dirty="0"/>
              <a:t> </a:t>
            </a:r>
            <a:r>
              <a:rPr lang="en-US" dirty="0" err="1"/>
              <a:t>fortunei</a:t>
            </a:r>
            <a:r>
              <a:rPr lang="en-US" dirty="0"/>
              <a:t>) showing general morphology (</a:t>
            </a:r>
            <a:r>
              <a:rPr lang="en-US" dirty="0" err="1"/>
              <a:t>Boltovskoy</a:t>
            </a:r>
            <a:r>
              <a:rPr lang="en-US" dirty="0"/>
              <a:t>, 2017). </a:t>
            </a:r>
          </a:p>
        </p:txBody>
      </p:sp>
    </p:spTree>
    <p:extLst>
      <p:ext uri="{BB962C8B-B14F-4D97-AF65-F5344CB8AC3E}">
        <p14:creationId xmlns:p14="http://schemas.microsoft.com/office/powerpoint/2010/main" val="28222034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6248A-574F-CA59-E249-013C72BF2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ED8F-9F9C-B5FA-E081-991359045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Golden Mussels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3FB5A-5715-FC0F-02E3-D986C521860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0" y="2174875"/>
            <a:ext cx="4114800" cy="3311525"/>
          </a:xfrm>
        </p:spPr>
        <p:txBody>
          <a:bodyPr>
            <a:normAutofit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37145-2C40-0DA8-5A5A-03282038E62D}"/>
              </a:ext>
            </a:extLst>
          </p:cNvPr>
          <p:cNvSpPr txBox="1"/>
          <p:nvPr/>
        </p:nvSpPr>
        <p:spPr>
          <a:xfrm>
            <a:off x="158621" y="4634223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Golden mussels colonizing the exterior housing of water quality equipment at Rough and Ready Island in October 2024. Photo: Jay Aldrich (DWR)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311106-828F-D238-3267-B80C376D5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102" y="1404961"/>
            <a:ext cx="2693058" cy="29231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C6226B-F326-2ADE-9A92-1852376EFA0B}"/>
              </a:ext>
            </a:extLst>
          </p:cNvPr>
          <p:cNvSpPr txBox="1"/>
          <p:nvPr/>
        </p:nvSpPr>
        <p:spPr>
          <a:xfrm>
            <a:off x="4795935" y="4634223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Golden Mussels colonizing a water pipe at a hydroelectric plant in Brazil </a:t>
            </a:r>
          </a:p>
          <a:p>
            <a:r>
              <a:rPr lang="en-US" dirty="0"/>
              <a:t>(</a:t>
            </a:r>
            <a:r>
              <a:rPr lang="en-US" dirty="0" err="1"/>
              <a:t>Mountinho</a:t>
            </a:r>
            <a:r>
              <a:rPr lang="en-US" dirty="0"/>
              <a:t>, 2021)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4BA94-4635-4BBB-B7EE-CD46A6E603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7" y="1404961"/>
            <a:ext cx="3897573" cy="2923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3023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3DABC-8B5D-0ADA-0B58-5CA7B255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B8878-3419-B72D-03A6-F2C5B6B4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96B41-A386-D207-AB41-730439284C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904" y="960481"/>
            <a:ext cx="8382000" cy="8106835"/>
          </a:xfrm>
        </p:spPr>
        <p:txBody>
          <a:bodyPr/>
          <a:lstStyle/>
          <a:p>
            <a:r>
              <a:rPr lang="en-US" sz="3200" dirty="0"/>
              <a:t>Golden Mussel Multi-Agency Task Force</a:t>
            </a:r>
            <a:endParaRPr lang="en-US" dirty="0"/>
          </a:p>
          <a:p>
            <a:pPr lvl="1"/>
            <a:r>
              <a:rPr lang="en-US" sz="2600" dirty="0"/>
              <a:t>State Water Contractor participation</a:t>
            </a:r>
          </a:p>
          <a:p>
            <a:pPr lvl="1"/>
            <a:r>
              <a:rPr lang="en-US" sz="2600" dirty="0"/>
              <a:t>California Department of Fish and Wildlife (CDFW) added golden mussel to restricted species list</a:t>
            </a:r>
          </a:p>
          <a:p>
            <a:pPr lvl="1"/>
            <a:r>
              <a:rPr lang="en-US" sz="2600" dirty="0"/>
              <a:t>CDFW considering amendment to Fish and Game Code 2301-2302</a:t>
            </a:r>
          </a:p>
          <a:p>
            <a:r>
              <a:rPr lang="en-US" dirty="0"/>
              <a:t>SWP Molluscicide NPDES permit application</a:t>
            </a:r>
          </a:p>
          <a:p>
            <a:pPr lvl="1"/>
            <a:r>
              <a:rPr lang="en-US" sz="2600" dirty="0"/>
              <a:t>Application submitted to Water Board</a:t>
            </a:r>
          </a:p>
          <a:p>
            <a:pPr lvl="1"/>
            <a:r>
              <a:rPr lang="en-US" sz="2600" dirty="0"/>
              <a:t>May use copper, chlorine and/or </a:t>
            </a:r>
            <a:r>
              <a:rPr lang="en-US" sz="2600" dirty="0" err="1"/>
              <a:t>Zequanox</a:t>
            </a:r>
            <a:r>
              <a:rPr lang="en-US" sz="2600" dirty="0"/>
              <a:t> products</a:t>
            </a:r>
          </a:p>
          <a:p>
            <a:r>
              <a:rPr lang="en-US" dirty="0"/>
              <a:t>DWR O&amp;M Strike Team </a:t>
            </a:r>
          </a:p>
          <a:p>
            <a:pPr lvl="1"/>
            <a:r>
              <a:rPr lang="en-US" sz="2600" dirty="0"/>
              <a:t>Near term and long-term mitigation plans</a:t>
            </a:r>
          </a:p>
          <a:p>
            <a:pPr lvl="1"/>
            <a:r>
              <a:rPr lang="en-US" sz="2600" dirty="0"/>
              <a:t>Initial focus on SWP facilities at O’Neil Forebay and Dos Amigos Pumping Plant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4132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A007E-0256-A6BF-FEF8-C20B91D3B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7D60-19B8-4B8E-EFA0-E76F4813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1EB88-FB9B-E100-D836-2395337CE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2904" y="960481"/>
            <a:ext cx="8382000" cy="7269682"/>
          </a:xfrm>
        </p:spPr>
        <p:txBody>
          <a:bodyPr/>
          <a:lstStyle/>
          <a:p>
            <a:r>
              <a:rPr lang="en-US" sz="3200" dirty="0"/>
              <a:t>DWR to develop training materials, sampling protocols and other resources, as needed</a:t>
            </a:r>
          </a:p>
          <a:p>
            <a:endParaRPr lang="en-US" dirty="0"/>
          </a:p>
          <a:p>
            <a:r>
              <a:rPr lang="en-US" dirty="0"/>
              <a:t>CDFW hosting a virtual 2025 Invasive Mussel Water Agency Summit on January 28</a:t>
            </a:r>
          </a:p>
          <a:p>
            <a:pPr marL="517525" lvl="1" indent="0">
              <a:buNone/>
            </a:pPr>
            <a:endParaRPr lang="en-US" dirty="0"/>
          </a:p>
          <a:p>
            <a:r>
              <a:rPr lang="en-US" dirty="0"/>
              <a:t>CDFW’s online portal</a:t>
            </a:r>
          </a:p>
          <a:p>
            <a:pPr marL="517525" lvl="1" indent="0">
              <a:buNone/>
            </a:pPr>
            <a:r>
              <a:rPr lang="en-US" dirty="0"/>
              <a:t>https://wildlife.ca.gov/Conservation/Invasives</a:t>
            </a:r>
          </a:p>
          <a:p>
            <a:pPr marL="517525" lvl="1" indent="0">
              <a:buNone/>
            </a:pPr>
            <a:r>
              <a:rPr lang="en-US" dirty="0"/>
              <a:t>/Species/Golden-Mussel</a:t>
            </a:r>
          </a:p>
          <a:p>
            <a:pPr marL="517525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27447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1790</TotalTime>
  <Words>374</Words>
  <Application>Microsoft Office PowerPoint</Application>
  <PresentationFormat>On-screen Show (4:3)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Segoe</vt:lpstr>
      <vt:lpstr>Webdings</vt:lpstr>
      <vt:lpstr>Wingdings</vt:lpstr>
      <vt:lpstr>1_Sample presentation slides(10)</vt:lpstr>
      <vt:lpstr>State Water Project Facility Golden Mussel Detection January 23, 2025</vt:lpstr>
      <vt:lpstr>Golden Mussel Detection</vt:lpstr>
      <vt:lpstr>Golden Mussel Detections</vt:lpstr>
      <vt:lpstr>Golden Mussel Detections</vt:lpstr>
      <vt:lpstr>Golden Mussels</vt:lpstr>
      <vt:lpstr>Golden Mussels</vt:lpstr>
      <vt:lpstr>Golden Mussels</vt:lpstr>
      <vt:lpstr>Response Actions</vt:lpstr>
      <vt:lpstr>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Dessislava H. Mladenova</dc:creator>
  <cp:lastModifiedBy>David R. Beard</cp:lastModifiedBy>
  <cp:revision>181</cp:revision>
  <cp:lastPrinted>2024-04-24T15:22:16Z</cp:lastPrinted>
  <dcterms:created xsi:type="dcterms:W3CDTF">1900-01-01T07:00:00Z</dcterms:created>
  <dcterms:modified xsi:type="dcterms:W3CDTF">2025-01-21T23:44:48Z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2024-10-01T17:14:21Z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b14be4f7-7c7c-4b40-ba42-521465dffa37</vt:lpwstr>
  </property>
  <property fmtid="{D5CDD505-2E9C-101B-9397-08002B2CF9AE}" pid="7" name="MSIP_Label_defa4170-0d19-0005-0004-bc88714345d2_ActionId">
    <vt:lpwstr>9b25ba2d-903b-4c7c-8a17-8ee10c7f4dbf</vt:lpwstr>
  </property>
  <property fmtid="{D5CDD505-2E9C-101B-9397-08002B2CF9AE}" pid="8" name="MSIP_Label_defa4170-0d19-0005-0004-bc88714345d2_ContentBits">
    <vt:lpwstr>0</vt:lpwstr>
  </property>
</Properties>
</file>