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7" r:id="rId2"/>
    <p:sldId id="258" r:id="rId3"/>
    <p:sldId id="447" r:id="rId4"/>
    <p:sldId id="448" r:id="rId5"/>
    <p:sldId id="450" r:id="rId6"/>
    <p:sldId id="449" r:id="rId7"/>
    <p:sldId id="446" r:id="rId8"/>
    <p:sldId id="417" r:id="rId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Brady" initials="JB" lastIdx="1" clrIdx="0">
    <p:extLst>
      <p:ext uri="{19B8F6BF-5375-455C-9EA6-DF929625EA0E}">
        <p15:presenceInfo xmlns:p15="http://schemas.microsoft.com/office/powerpoint/2012/main" userId="a05b0be252d342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C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 autoAdjust="0"/>
    <p:restoredTop sz="93443" autoAdjust="0"/>
  </p:normalViewPr>
  <p:slideViewPr>
    <p:cSldViewPr>
      <p:cViewPr varScale="1">
        <p:scale>
          <a:sx n="80" d="100"/>
          <a:sy n="80" d="100"/>
        </p:scale>
        <p:origin x="1670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EE1242A-80B0-44E8-B25B-FCD234BE7DD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3B52AB3-56BD-42B5-BA30-D9962F1E8D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6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F5894-808C-48AA-A585-58566641D29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F5894-808C-48AA-A585-58566641D29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5096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4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9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5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5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60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7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6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6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6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4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5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808F5D-2EAD-4F45-B7DF-6E95D386C8E2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50681F-6A5D-4294-9F65-B19338A87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3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Central Coast Water Authority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Operating Committee Meeting</a:t>
            </a:r>
          </a:p>
          <a:p>
            <a:r>
              <a:rPr lang="en-US" dirty="0"/>
              <a:t>March 2024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689" y="1524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PLANT PRODUCTION, CHEMICAL COSTS </a:t>
            </a:r>
            <a:br>
              <a:rPr lang="en-US" sz="3600" b="1" dirty="0"/>
            </a:br>
            <a:r>
              <a:rPr lang="en-US" sz="3600" b="1" dirty="0"/>
              <a:t>AND LAKE CACHUMA PUMPING</a:t>
            </a:r>
            <a:endParaRPr lang="en-US" sz="3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832532"/>
              </p:ext>
            </p:extLst>
          </p:nvPr>
        </p:nvGraphicFramePr>
        <p:xfrm>
          <a:off x="762000" y="1826708"/>
          <a:ext cx="7328059" cy="1727472"/>
        </p:xfrm>
        <a:graphic>
          <a:graphicData uri="http://schemas.openxmlformats.org/drawingml/2006/table">
            <a:tbl>
              <a:tblPr/>
              <a:tblGrid>
                <a:gridCol w="1556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0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6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63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endParaRPr lang="en-US" sz="11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Plant Production (AF)</a:t>
                      </a:r>
                      <a:endParaRPr lang="en-US" sz="1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Chemical Costs ($/AF)</a:t>
                      </a:r>
                      <a:endParaRPr lang="en-US" sz="1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Arial"/>
                        </a:rPr>
                        <a:t>SYPF Pumping (AF)</a:t>
                      </a:r>
                      <a:endParaRPr lang="en-US" sz="14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January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904.99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200" b="1" dirty="0">
                          <a:latin typeface="Arial"/>
                          <a:ea typeface="Times New Roman"/>
                          <a:cs typeface="Times New Roman"/>
                        </a:rPr>
                        <a:t>$57.85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25.06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February 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757.80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$61.17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9C3DB3C-5C55-467B-ABB1-451D8A157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" y="4091584"/>
            <a:ext cx="4584589" cy="2761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52B42D-B3C7-470C-B3C9-B6A1A69C8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948" y="4097680"/>
            <a:ext cx="4578493" cy="2749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67E41-FE56-4016-B7A1-26A32DAFF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19FB48-3C56-4AFE-A8D9-B6BD33353495}"/>
              </a:ext>
            </a:extLst>
          </p:cNvPr>
          <p:cNvGrpSpPr/>
          <p:nvPr/>
        </p:nvGrpSpPr>
        <p:grpSpPr>
          <a:xfrm>
            <a:off x="193431" y="1485900"/>
            <a:ext cx="8662670" cy="4038601"/>
            <a:chOff x="193431" y="1485900"/>
            <a:chExt cx="8662670" cy="40386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C77C06-6717-4C4F-BC80-FFDA5F7C5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9" t="1819" r="16818" b="3636"/>
            <a:stretch/>
          </p:blipFill>
          <p:spPr>
            <a:xfrm rot="5400000">
              <a:off x="155331" y="1524000"/>
              <a:ext cx="4038600" cy="39624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5F23E6-9BAD-4BAC-8470-B5F8BBE67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0" t="20370" r="28888" b="1"/>
            <a:stretch/>
          </p:blipFill>
          <p:spPr>
            <a:xfrm rot="5400000">
              <a:off x="4575606" y="1244005"/>
              <a:ext cx="4038600" cy="452239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4852906-3FCD-4A7F-841B-6AD3317014E9}"/>
              </a:ext>
            </a:extLst>
          </p:cNvPr>
          <p:cNvSpPr txBox="1"/>
          <p:nvPr/>
        </p:nvSpPr>
        <p:spPr>
          <a:xfrm>
            <a:off x="1219200" y="50453"/>
            <a:ext cx="7216719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400" b="1" dirty="0"/>
              <a:t>Gas Chromatography/Mass Spectrometry Instrument</a:t>
            </a:r>
          </a:p>
          <a:p>
            <a:pPr algn="ctr"/>
            <a:r>
              <a:rPr lang="en-US" sz="2400" b="1" dirty="0"/>
              <a:t>for MIB/</a:t>
            </a:r>
            <a:r>
              <a:rPr lang="en-US" sz="2400" b="1" dirty="0" err="1"/>
              <a:t>Geosmin</a:t>
            </a:r>
            <a:r>
              <a:rPr lang="en-US" sz="2400" b="1" dirty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134021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DA4A64-95BB-4062-B01A-791245D1C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C5B32-8B66-44A2-B227-9CC1BC199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C0DC0-13A6-470C-AD0D-0B5C764FE3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6666"/>
          <a:stretch/>
        </p:blipFill>
        <p:spPr>
          <a:xfrm rot="5400000">
            <a:off x="1809750" y="1009650"/>
            <a:ext cx="5334000" cy="51435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F7064F-A628-409C-B78A-A952958BF085}"/>
              </a:ext>
            </a:extLst>
          </p:cNvPr>
          <p:cNvSpPr txBox="1"/>
          <p:nvPr/>
        </p:nvSpPr>
        <p:spPr>
          <a:xfrm>
            <a:off x="286724" y="-37322"/>
            <a:ext cx="8570551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2000" b="1" dirty="0"/>
              <a:t>Chlorine Scrubber Investigation – Caustic Emission Incident January 17, 2024</a:t>
            </a:r>
          </a:p>
        </p:txBody>
      </p:sp>
    </p:spTree>
    <p:extLst>
      <p:ext uri="{BB962C8B-B14F-4D97-AF65-F5344CB8AC3E}">
        <p14:creationId xmlns:p14="http://schemas.microsoft.com/office/powerpoint/2010/main" val="521000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74F6A-3767-488C-A04E-4D6377339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" t="-2483" r="12511" b="-1903"/>
          <a:stretch/>
        </p:blipFill>
        <p:spPr>
          <a:xfrm>
            <a:off x="0" y="-228600"/>
            <a:ext cx="9161106" cy="73152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616621-7B57-4607-8C09-909A77C14DF5}"/>
              </a:ext>
            </a:extLst>
          </p:cNvPr>
          <p:cNvSpPr/>
          <p:nvPr/>
        </p:nvSpPr>
        <p:spPr>
          <a:xfrm>
            <a:off x="1143000" y="609600"/>
            <a:ext cx="3276600" cy="190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07601-E533-4DE6-AC91-0BB0A4DBCAC7}"/>
              </a:ext>
            </a:extLst>
          </p:cNvPr>
          <p:cNvSpPr txBox="1"/>
          <p:nvPr/>
        </p:nvSpPr>
        <p:spPr>
          <a:xfrm>
            <a:off x="1371600" y="-40332"/>
            <a:ext cx="663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Water Treatment Plant Main Gate Erosion Repair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D61949-6C59-4E71-87CE-71D98FE1BF37}"/>
              </a:ext>
            </a:extLst>
          </p:cNvPr>
          <p:cNvGrpSpPr/>
          <p:nvPr/>
        </p:nvGrpSpPr>
        <p:grpSpPr>
          <a:xfrm>
            <a:off x="314721" y="609600"/>
            <a:ext cx="8457228" cy="5410201"/>
            <a:chOff x="314721" y="609600"/>
            <a:chExt cx="8457228" cy="54102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03FB06-6AB8-414F-B12A-64EFB56C4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61554" y="1285875"/>
              <a:ext cx="5410200" cy="405765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05873E-E3D0-4C7A-A18B-2206D3A02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38023" y="1285875"/>
              <a:ext cx="5410201" cy="4057651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2911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95283A-85D6-4F29-AC7B-03DEA2635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4" y="13996"/>
            <a:ext cx="5730240" cy="3581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52756-681A-446B-8C05-73598A618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" r="22254" b="-1"/>
          <a:stretch/>
        </p:blipFill>
        <p:spPr>
          <a:xfrm>
            <a:off x="4632960" y="27992"/>
            <a:ext cx="4455056" cy="35534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EB5FB1-9FF2-4822-95B4-BBE6F69CB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6" b="19922"/>
          <a:stretch/>
        </p:blipFill>
        <p:spPr>
          <a:xfrm>
            <a:off x="55984" y="3429000"/>
            <a:ext cx="9032032" cy="3429001"/>
          </a:xfrm>
          <a:prstGeom prst="rect">
            <a:avLst/>
          </a:prstGeom>
          <a:ln w="38100">
            <a:solidFill>
              <a:srgbClr val="099CF7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7502C7-F5B3-4398-B4DA-CC0C1D794C46}"/>
              </a:ext>
            </a:extLst>
          </p:cNvPr>
          <p:cNvSpPr txBox="1"/>
          <p:nvPr/>
        </p:nvSpPr>
        <p:spPr>
          <a:xfrm>
            <a:off x="296869" y="6245233"/>
            <a:ext cx="8672182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3200" b="1" dirty="0"/>
              <a:t>Next Step Nitrification Control: Pipeline Pigging</a:t>
            </a:r>
          </a:p>
        </p:txBody>
      </p:sp>
    </p:spTree>
    <p:extLst>
      <p:ext uri="{BB962C8B-B14F-4D97-AF65-F5344CB8AC3E}">
        <p14:creationId xmlns:p14="http://schemas.microsoft.com/office/powerpoint/2010/main" val="305501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085C5E-16B2-42EE-8811-B8C2B2568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1"/>
            <a:ext cx="7704667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Encroachment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B5018-8C74-451F-B403-5B171385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38" y="685800"/>
            <a:ext cx="6980162" cy="2894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7B075-3493-4392-80D9-478B7A39FC0F}"/>
              </a:ext>
            </a:extLst>
          </p:cNvPr>
          <p:cNvSpPr txBox="1"/>
          <p:nvPr/>
        </p:nvSpPr>
        <p:spPr>
          <a:xfrm>
            <a:off x="3352800" y="137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ED73A9-FD44-4DC1-8596-3A3236A18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1" t="-1399"/>
          <a:stretch/>
        </p:blipFill>
        <p:spPr>
          <a:xfrm>
            <a:off x="1272765" y="3809256"/>
            <a:ext cx="7056362" cy="25909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BFBADD-B175-43BA-B401-CFB50E733A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3400" y="1421775"/>
            <a:ext cx="5689600" cy="4267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8ACFA4-A1DE-4E7D-AA02-23C3AF06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090832"/>
            <a:ext cx="6476719" cy="5029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704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9A559-31F8-49F7-98F2-FD875B93C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17432"/>
            <a:ext cx="8466666" cy="6172200"/>
          </a:xfrm>
        </p:spPr>
        <p:txBody>
          <a:bodyPr anchor="t" anchorCtr="0"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Design Work</a:t>
            </a:r>
          </a:p>
          <a:p>
            <a:pPr lvl="1"/>
            <a:r>
              <a:rPr lang="en-US" dirty="0"/>
              <a:t>WTP Office Design – On Hold</a:t>
            </a:r>
          </a:p>
          <a:p>
            <a:pPr lvl="1"/>
            <a:r>
              <a:rPr lang="en-US" dirty="0"/>
              <a:t>SYPP Surge Tank Pedestal – Going out to Bid</a:t>
            </a:r>
          </a:p>
          <a:p>
            <a:pPr lvl="1"/>
            <a:r>
              <a:rPr lang="en-US" dirty="0"/>
              <a:t>Tank 5 Inlet </a:t>
            </a:r>
            <a:r>
              <a:rPr lang="en-US" dirty="0" err="1"/>
              <a:t>Chloramination</a:t>
            </a:r>
            <a:r>
              <a:rPr lang="en-US" dirty="0"/>
              <a:t> Station – Going out to Bid</a:t>
            </a:r>
          </a:p>
          <a:p>
            <a:pPr lvl="1"/>
            <a:r>
              <a:rPr lang="en-US" dirty="0"/>
              <a:t>Lining of Lower Containment of Chemical Tank Farm – Going out to Bid</a:t>
            </a:r>
          </a:p>
          <a:p>
            <a:r>
              <a:rPr lang="en-US" dirty="0"/>
              <a:t>Environmental Compliance</a:t>
            </a:r>
          </a:p>
          <a:p>
            <a:pPr lvl="1"/>
            <a:r>
              <a:rPr lang="en-US" dirty="0"/>
              <a:t>Inspection of Tank 5</a:t>
            </a:r>
          </a:p>
          <a:p>
            <a:pPr lvl="1"/>
            <a:r>
              <a:rPr lang="en-US" dirty="0"/>
              <a:t>Air Pollution Control District Annual Report for Generators</a:t>
            </a:r>
          </a:p>
          <a:p>
            <a:pPr lvl="1"/>
            <a:r>
              <a:rPr lang="en-US" dirty="0"/>
              <a:t>Tank 5 Hazardous Waste Disposal Complete.</a:t>
            </a:r>
          </a:p>
          <a:p>
            <a:pPr lvl="1"/>
            <a:r>
              <a:rPr lang="en-US" dirty="0"/>
              <a:t>Management of Change Process For Chlorine Scrubber.</a:t>
            </a:r>
          </a:p>
          <a:p>
            <a:pPr lvl="1"/>
            <a:r>
              <a:rPr lang="en-US" dirty="0"/>
              <a:t>Potential Red Legged Frog Response </a:t>
            </a:r>
          </a:p>
          <a:p>
            <a:r>
              <a:rPr lang="en-US" dirty="0"/>
              <a:t>Staff Changes</a:t>
            </a:r>
          </a:p>
          <a:p>
            <a:pPr lvl="1"/>
            <a:r>
              <a:rPr lang="en-US" dirty="0"/>
              <a:t>WTP Operator Trainee – Made Job Offer</a:t>
            </a:r>
          </a:p>
          <a:p>
            <a:pPr lvl="1"/>
            <a:r>
              <a:rPr lang="en-US" dirty="0"/>
              <a:t>WTP Supervisor Retired – DDW Notified, Interim Assigned, Recruitment Underway.</a:t>
            </a:r>
          </a:p>
          <a:p>
            <a:pPr lvl="1"/>
            <a:r>
              <a:rPr lang="en-US" dirty="0"/>
              <a:t>Deputy Director Retiring – Recruitment Underway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C72137-B0F8-4F5F-9DDD-467229A91EFB}"/>
              </a:ext>
            </a:extLst>
          </p:cNvPr>
          <p:cNvSpPr txBox="1"/>
          <p:nvPr/>
        </p:nvSpPr>
        <p:spPr>
          <a:xfrm>
            <a:off x="2667000" y="0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General Items</a:t>
            </a:r>
          </a:p>
        </p:txBody>
      </p:sp>
    </p:spTree>
    <p:extLst>
      <p:ext uri="{BB962C8B-B14F-4D97-AF65-F5344CB8AC3E}">
        <p14:creationId xmlns:p14="http://schemas.microsoft.com/office/powerpoint/2010/main" val="422164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32807</TotalTime>
  <Words>190</Words>
  <Application>Microsoft Office PowerPoint</Application>
  <PresentationFormat>On-screen Show (4:3)</PresentationFormat>
  <Paragraphs>44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Corbel</vt:lpstr>
      <vt:lpstr>Parallax</vt:lpstr>
      <vt:lpstr>Central Coast Water Authority</vt:lpstr>
      <vt:lpstr>PLANT PRODUCTION, CHEMICAL COSTS  AND LAKE CACHUMA PUMPING</vt:lpstr>
      <vt:lpstr>PowerPoint Presentation</vt:lpstr>
      <vt:lpstr>PowerPoint Presentation</vt:lpstr>
      <vt:lpstr>PowerPoint Presentation</vt:lpstr>
      <vt:lpstr>PowerPoint Presentation</vt:lpstr>
      <vt:lpstr>Encroachment Issues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Coast Water Authority</dc:title>
  <dc:creator>John L. Brady</dc:creator>
  <cp:lastModifiedBy>AdminLaptop</cp:lastModifiedBy>
  <cp:revision>2261</cp:revision>
  <dcterms:created xsi:type="dcterms:W3CDTF">2009-01-08T16:21:37Z</dcterms:created>
  <dcterms:modified xsi:type="dcterms:W3CDTF">2024-03-14T15:32:57Z</dcterms:modified>
</cp:coreProperties>
</file>